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0"/>
  </p:notesMasterIdLst>
  <p:sldIdLst>
    <p:sldId id="256" r:id="rId3"/>
    <p:sldId id="290" r:id="rId4"/>
    <p:sldId id="282" r:id="rId5"/>
    <p:sldId id="287" r:id="rId6"/>
    <p:sldId id="283" r:id="rId7"/>
    <p:sldId id="292" r:id="rId8"/>
    <p:sldId id="258" r:id="rId9"/>
    <p:sldId id="291" r:id="rId10"/>
    <p:sldId id="271" r:id="rId11"/>
    <p:sldId id="269" r:id="rId12"/>
    <p:sldId id="273" r:id="rId13"/>
    <p:sldId id="260" r:id="rId14"/>
    <p:sldId id="261" r:id="rId15"/>
    <p:sldId id="262" r:id="rId16"/>
    <p:sldId id="274" r:id="rId17"/>
    <p:sldId id="275" r:id="rId18"/>
    <p:sldId id="276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40000"/>
    <a:srgbClr val="3E1D04"/>
    <a:srgbClr val="1C0D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82" d="100"/>
          <a:sy n="82" d="100"/>
        </p:scale>
        <p:origin x="84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33CB2-B37F-4DD0-90FA-FDCB1D8D8E4F}" type="datetimeFigureOut">
              <a:rPr lang="it-IT" smtClean="0"/>
              <a:t>22/01/2023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8AE30-13B3-454C-8148-B62AB8C4D8E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60944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5CDEBF-57B0-FA4A-9554-B389671F9642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1209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5CDEBF-57B0-FA4A-9554-B389671F9642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6325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C1B7C-5B76-4BBC-B3D6-8F7979ABB343}" type="datetimeFigureOut">
              <a:rPr lang="it-IT" smtClean="0"/>
              <a:t>22/01/2023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A8630-4A8A-4256-854A-E56793DFBD2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19599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C1B7C-5B76-4BBC-B3D6-8F7979ABB343}" type="datetimeFigureOut">
              <a:rPr lang="it-IT" smtClean="0"/>
              <a:t>22/01/2023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A8630-4A8A-4256-854A-E56793DFBD2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52537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C1B7C-5B76-4BBC-B3D6-8F7979ABB343}" type="datetimeFigureOut">
              <a:rPr lang="it-IT" smtClean="0"/>
              <a:t>22/01/2023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A8630-4A8A-4256-854A-E56793DFBD2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04808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085595E-3E63-514F-BCAD-B0F7FE4121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01F36046-2628-3B4A-8085-51F9A56FAF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769778D-6914-2C46-B7CA-CAAC967CB6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E81D-FCD2-B74A-9955-209D96657481}" type="datetimeFigureOut">
              <a:rPr lang="it-IT" smtClean="0"/>
              <a:t>22/01/2023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8ED70EF-C8FA-2141-AD4D-3E42180104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05E5A93-8AAC-6149-A2E2-6E0C68D36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5F4A2-6617-034D-B4F3-EDBCD8505EB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836556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A6CCF08-3C40-5640-96A4-00C9BAF18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F0B0486-3A71-6A40-A18A-B5C2456DD9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8EA7A36-6EC7-5D46-8EC1-44A57CE0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E81D-FCD2-B74A-9955-209D96657481}" type="datetimeFigureOut">
              <a:rPr lang="it-IT" smtClean="0"/>
              <a:t>22/01/2023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E813F4C-22D5-6043-AF9B-8C6B7DD90E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26920FB-012C-2F44-949C-CCC97549D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5F4A2-6617-034D-B4F3-EDBCD8505EB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627961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1D9718B-69ED-8D43-AE87-374D2AF884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99C4E07-32A8-344D-94E9-D91CD5147C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6947F2F-B3D2-FC43-8C5D-56E206276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E81D-FCD2-B74A-9955-209D96657481}" type="datetimeFigureOut">
              <a:rPr lang="it-IT" smtClean="0"/>
              <a:t>22/01/2023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D2A02B9-6614-BC46-95D3-B0A3C4DA8A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37B528E-EABE-E64D-A267-9477F8C63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5F4A2-6617-034D-B4F3-EDBCD8505EB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559580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CB4A56C-714A-5044-99D8-0BDB7EF2CE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457887C-478A-5648-BD23-761890AE0A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86015B51-81E3-FC45-8BB3-CC616144F0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C370BCDD-E8FF-4248-899F-804A6BF524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E81D-FCD2-B74A-9955-209D96657481}" type="datetimeFigureOut">
              <a:rPr lang="it-IT" smtClean="0"/>
              <a:t>22/01/2023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CFD5B3BA-1B77-D549-873F-F5F905E6FA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A2F48DD-2B79-244F-A4B4-DD51339E5A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5F4A2-6617-034D-B4F3-EDBCD8505EB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493320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234D95C-0D79-C844-A0BE-64F8B815E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F31FEF0-6118-E841-B7F3-A11109D24D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8E79C3DD-A514-FA43-AF0E-DFC561BAED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75EE40CD-B2EA-584F-AA96-47D79124D1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492B0479-FFCF-A44A-AF3E-0E1E05B1E6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E1F35782-021B-9546-BFBC-1B6232552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E81D-FCD2-B74A-9955-209D96657481}" type="datetimeFigureOut">
              <a:rPr lang="it-IT" smtClean="0"/>
              <a:t>22/01/2023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9F01BBD2-093D-E04A-A885-07E55CEEBA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035A6800-89A9-CF40-A0F5-8C4EC5C30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5F4A2-6617-034D-B4F3-EDBCD8505EB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324229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4AAE7F5-8A4A-9F44-ADB7-30E7EE40D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346715EF-51AC-3142-961B-62CB1DA397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E81D-FCD2-B74A-9955-209D96657481}" type="datetimeFigureOut">
              <a:rPr lang="it-IT" smtClean="0"/>
              <a:t>22/01/2023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35311B65-29AD-1740-9632-D2D3ED422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EF3923B-E88E-EF43-8F64-3DC5DA130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5F4A2-6617-034D-B4F3-EDBCD8505EB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99304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91BBBDF8-709F-0B4A-BC87-BFB74056E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E81D-FCD2-B74A-9955-209D96657481}" type="datetimeFigureOut">
              <a:rPr lang="it-IT" smtClean="0"/>
              <a:t>22/01/2023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0A7FECCC-3311-3349-99C5-D0D30A28D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221FDAF-42C2-7945-972E-1C6F923F1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5F4A2-6617-034D-B4F3-EDBCD8505EB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431792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4165D46-E4E9-1949-8CCB-7E0808C770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B257349-786A-8E41-AE0D-E67223F4E1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038985C-CB05-924E-80F6-BF7F55CF4B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95D72C5B-6D9D-1346-865E-360CC5631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E81D-FCD2-B74A-9955-209D96657481}" type="datetimeFigureOut">
              <a:rPr lang="it-IT" smtClean="0"/>
              <a:t>22/01/2023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2D9AA6B4-34BC-9145-9834-30F163A47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1A3C541-B7BB-9A49-B2E7-9C9B46B94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5F4A2-6617-034D-B4F3-EDBCD8505EB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36091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C1B7C-5B76-4BBC-B3D6-8F7979ABB343}" type="datetimeFigureOut">
              <a:rPr lang="it-IT" smtClean="0"/>
              <a:t>22/01/2023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A8630-4A8A-4256-854A-E56793DFBD2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955821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7E65AFA-54C4-DD44-99A7-F5F7E5E0EC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B0AA1355-55D3-BD40-85F4-11439E62C8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3B8AB98-5AA4-9A42-9873-D1C2C04C44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367A9B33-198D-7E46-9E47-242966EEA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E81D-FCD2-B74A-9955-209D96657481}" type="datetimeFigureOut">
              <a:rPr lang="it-IT" smtClean="0"/>
              <a:t>22/01/2023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629C5FC9-3F6A-4D4D-AE87-1B7F34D21E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1FB4498C-0F7B-5C4A-AA4E-0E26EC78AF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5F4A2-6617-034D-B4F3-EDBCD8505EB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551195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81AC68E-323E-9046-A84E-9710DE2E5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9D3EDDC8-4C43-EC49-BEC8-A0CB929882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CD38F03-DE90-5243-AED0-59844A06D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E81D-FCD2-B74A-9955-209D96657481}" type="datetimeFigureOut">
              <a:rPr lang="it-IT" smtClean="0"/>
              <a:t>22/01/2023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7C9F622-4B39-6A49-BD29-06B315BB93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2A77BB8-3DA5-D84C-A48B-68108CEE6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5F4A2-6617-034D-B4F3-EDBCD8505EB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74949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461414FE-4A6F-6448-9C95-102818CDE6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FE432E0A-D953-6948-9683-245B371E09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C64E5C7-A416-9344-8A2B-90F06DD173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E81D-FCD2-B74A-9955-209D96657481}" type="datetimeFigureOut">
              <a:rPr lang="it-IT" smtClean="0"/>
              <a:t>22/01/2023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EDF1697-812B-2346-BE8C-85F71466E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5A7033D-B33B-2749-A870-9C25A89A0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5F4A2-6617-034D-B4F3-EDBCD8505EB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37493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C1B7C-5B76-4BBC-B3D6-8F7979ABB343}" type="datetimeFigureOut">
              <a:rPr lang="it-IT" smtClean="0"/>
              <a:t>22/01/2023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A8630-4A8A-4256-854A-E56793DFBD2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17612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C1B7C-5B76-4BBC-B3D6-8F7979ABB343}" type="datetimeFigureOut">
              <a:rPr lang="it-IT" smtClean="0"/>
              <a:t>22/01/2023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A8630-4A8A-4256-854A-E56793DFBD2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2260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C1B7C-5B76-4BBC-B3D6-8F7979ABB343}" type="datetimeFigureOut">
              <a:rPr lang="it-IT" smtClean="0"/>
              <a:t>22/01/2023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A8630-4A8A-4256-854A-E56793DFBD2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86229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C1B7C-5B76-4BBC-B3D6-8F7979ABB343}" type="datetimeFigureOut">
              <a:rPr lang="it-IT" smtClean="0"/>
              <a:t>22/01/2023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A8630-4A8A-4256-854A-E56793DFBD2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92817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C1B7C-5B76-4BBC-B3D6-8F7979ABB343}" type="datetimeFigureOut">
              <a:rPr lang="it-IT" smtClean="0"/>
              <a:t>22/01/2023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A8630-4A8A-4256-854A-E56793DFBD2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22680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C1B7C-5B76-4BBC-B3D6-8F7979ABB343}" type="datetimeFigureOut">
              <a:rPr lang="it-IT" smtClean="0"/>
              <a:t>22/01/2023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A8630-4A8A-4256-854A-E56793DFBD2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72283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C1B7C-5B76-4BBC-B3D6-8F7979ABB343}" type="datetimeFigureOut">
              <a:rPr lang="it-IT" smtClean="0"/>
              <a:t>22/01/2023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A8630-4A8A-4256-854A-E56793DFBD2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7767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9000"/>
            <a:lum/>
          </a:blip>
          <a:srcRect/>
          <a:stretch>
            <a:fillRect t="-4000" b="-1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EC1B7C-5B76-4BBC-B3D6-8F7979ABB343}" type="datetimeFigureOut">
              <a:rPr lang="it-IT" smtClean="0"/>
              <a:t>22/01/2023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8A8630-4A8A-4256-854A-E56793DFBD2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6933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A4424F58-5EFE-B149-96BE-80DDE369ED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E7E9E88-67E9-414D-904A-85042FDDBD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F6C30EA-3B22-2444-82FE-A261A4C53C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9E81D-FCD2-B74A-9955-209D96657481}" type="datetimeFigureOut">
              <a:rPr lang="it-IT" smtClean="0"/>
              <a:t>22/01/2023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EE49353-EC05-564F-B26B-743A8711BD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27EA8D1-743F-C74F-87C0-6168967F47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15F4A2-6617-034D-B4F3-EDBCD8505EB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93215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g"/><Relationship Id="rId7" Type="http://schemas.openxmlformats.org/officeDocument/2006/relationships/image" Target="../media/image7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1EA73EF8-9CA3-4FF0-81E4-FCB53EE5CA9A}"/>
              </a:ext>
            </a:extLst>
          </p:cNvPr>
          <p:cNvSpPr txBox="1"/>
          <p:nvPr/>
        </p:nvSpPr>
        <p:spPr>
          <a:xfrm>
            <a:off x="0" y="380223"/>
            <a:ext cx="9144000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900" b="1" dirty="0">
                <a:solidFill>
                  <a:srgbClr val="3E1D04"/>
                </a:solidFill>
                <a:latin typeface="Harrington" panose="04040505050A02020702" pitchFamily="82" charset="0"/>
              </a:rPr>
              <a:t>Percorso di Fede per i Fidanzati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046FCFD3-CE93-4B22-A988-47C3A24427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6000"/>
                    </a14:imgEffect>
                    <a14:imgEffect>
                      <a14:brightnessContrast bright="-6000" contrast="-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75200" y="1442734"/>
            <a:ext cx="3193599" cy="5042524"/>
          </a:xfrm>
          <a:prstGeom prst="rect">
            <a:avLst/>
          </a:prstGeom>
          <a:ln w="22225">
            <a:solidFill>
              <a:srgbClr val="1C0D02">
                <a:alpha val="99000"/>
              </a:srgbClr>
            </a:solidFill>
          </a:ln>
        </p:spPr>
      </p:pic>
    </p:spTree>
    <p:extLst>
      <p:ext uri="{BB962C8B-B14F-4D97-AF65-F5344CB8AC3E}">
        <p14:creationId xmlns:p14="http://schemas.microsoft.com/office/powerpoint/2010/main" val="21354650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7C2B877-AD94-6641-AAA3-96293D6E6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124" y="1131094"/>
            <a:ext cx="4080510" cy="994172"/>
          </a:xfrm>
        </p:spPr>
        <p:txBody>
          <a:bodyPr>
            <a:normAutofit fontScale="90000"/>
          </a:bodyPr>
          <a:lstStyle/>
          <a:p>
            <a:r>
              <a:rPr lang="it-IT" dirty="0"/>
              <a:t>Un tempo e un luogo</a:t>
            </a:r>
            <a:br>
              <a:rPr lang="it-IT" dirty="0"/>
            </a:br>
            <a:r>
              <a:rPr lang="it-IT" dirty="0"/>
              <a:t>che parlino di noi </a:t>
            </a:r>
          </a:p>
        </p:txBody>
      </p:sp>
      <p:pic>
        <p:nvPicPr>
          <p:cNvPr id="4" name="Segnaposto contenuto 3">
            <a:extLst>
              <a:ext uri="{FF2B5EF4-FFF2-40B4-BE49-F238E27FC236}">
                <a16:creationId xmlns:a16="http://schemas.microsoft.com/office/drawing/2014/main" id="{53499561-1E1B-5049-BD76-A7B835BC0D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17820" y="1131094"/>
            <a:ext cx="3360420" cy="4686902"/>
          </a:xfrm>
          <a:prstGeom prst="rect">
            <a:avLst/>
          </a:prstGeom>
        </p:spPr>
      </p:pic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228073AF-8732-FC46-BCD7-C480E82D93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594" y="2298985"/>
            <a:ext cx="4692014" cy="3519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3449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1D623151-96AC-1047-880F-8C95B472A7C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1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26000"/>
                    </a14:imgEffect>
                    <a14:imgEffect>
                      <a14:brightnessContrast bright="8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542D689F-4829-A340-B0E9-F6E67FA5992E}"/>
              </a:ext>
            </a:extLst>
          </p:cNvPr>
          <p:cNvSpPr/>
          <p:nvPr/>
        </p:nvSpPr>
        <p:spPr>
          <a:xfrm>
            <a:off x="270711" y="1270717"/>
            <a:ext cx="839202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it-IT" sz="3600" dirty="0">
                <a:solidFill>
                  <a:prstClr val="black"/>
                </a:solidFill>
                <a:latin typeface="Calibri" panose="020F0502020204030204"/>
              </a:rPr>
              <a:t>i doni, i frutti, si moltiplicano nella condivisione. </a:t>
            </a:r>
          </a:p>
          <a:p>
            <a:pPr defTabSz="685800"/>
            <a:r>
              <a:rPr lang="it-IT" sz="3600" dirty="0">
                <a:solidFill>
                  <a:prstClr val="black"/>
                </a:solidFill>
                <a:latin typeface="Calibri" panose="020F0502020204030204"/>
              </a:rPr>
              <a:t>Si passa dall’io al “noi”. </a:t>
            </a:r>
          </a:p>
          <a:p>
            <a:pPr defTabSz="685800"/>
            <a:endParaRPr lang="it-IT" sz="3600" dirty="0">
              <a:solidFill>
                <a:prstClr val="black"/>
              </a:solidFill>
              <a:latin typeface="Calibri" panose="020F0502020204030204"/>
            </a:endParaRPr>
          </a:p>
          <a:p>
            <a:pPr defTabSz="685800"/>
            <a:r>
              <a:rPr lang="it-IT" sz="3600" dirty="0">
                <a:solidFill>
                  <a:prstClr val="black"/>
                </a:solidFill>
                <a:latin typeface="Calibri" panose="020F0502020204030204"/>
              </a:rPr>
              <a:t>Come e in che cosa vediamo il Signore all’opera nella nostra coppia? </a:t>
            </a:r>
          </a:p>
        </p:txBody>
      </p:sp>
    </p:spTree>
    <p:extLst>
      <p:ext uri="{BB962C8B-B14F-4D97-AF65-F5344CB8AC3E}">
        <p14:creationId xmlns:p14="http://schemas.microsoft.com/office/powerpoint/2010/main" val="16800850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8635EAB-F8C9-FE42-A1C5-3F3C64BDF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81101"/>
            <a:ext cx="8001000" cy="43088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3600" u="sng" dirty="0"/>
              <a:t>1^ momento</a:t>
            </a:r>
            <a:endParaRPr lang="it-IT" sz="3600" dirty="0"/>
          </a:p>
          <a:p>
            <a:pPr marL="0" indent="0">
              <a:buNone/>
            </a:pPr>
            <a:r>
              <a:rPr lang="it-IT" sz="3000" dirty="0"/>
              <a:t>Condividiamo  quello che per ciascuno è stato importante o che  abbiamo scoperto,  sempre custodendo le modalità del dialogo con </a:t>
            </a:r>
            <a:r>
              <a:rPr lang="it-IT" sz="3000" i="1" dirty="0"/>
              <a:t>ascolto attivo</a:t>
            </a:r>
            <a:r>
              <a:rPr lang="it-IT" sz="3000" dirty="0"/>
              <a:t>:</a:t>
            </a:r>
          </a:p>
          <a:p>
            <a:pPr marL="0" indent="0">
              <a:buNone/>
            </a:pPr>
            <a:r>
              <a:rPr lang="it-IT" sz="3000" dirty="0"/>
              <a:t>Racconto/ascolto … pausa di silenzio </a:t>
            </a:r>
          </a:p>
          <a:p>
            <a:pPr marL="0" indent="0">
              <a:buNone/>
            </a:pPr>
            <a:r>
              <a:rPr lang="it-IT" sz="3000" dirty="0"/>
              <a:t>… </a:t>
            </a:r>
            <a:r>
              <a:rPr lang="it-IT" sz="3000" i="1" dirty="0"/>
              <a:t>cambio</a:t>
            </a:r>
            <a:r>
              <a:rPr lang="it-IT" sz="3000" dirty="0"/>
              <a:t>… </a:t>
            </a:r>
          </a:p>
          <a:p>
            <a:pPr marL="0" indent="0">
              <a:buNone/>
            </a:pPr>
            <a:r>
              <a:rPr lang="it-IT" sz="3000" dirty="0"/>
              <a:t>racconto/ascolto … pausa di silenzio.</a:t>
            </a:r>
          </a:p>
          <a:p>
            <a:endParaRPr lang="it-IT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CBBEB50F-EA67-744E-93B3-718A22ACFD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0" y="3638312"/>
            <a:ext cx="2057400" cy="1851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4548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8ED10D9-DABE-3241-8A27-2B01F48B98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85913"/>
            <a:ext cx="7886700" cy="39040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4050" u="sng" dirty="0"/>
              <a:t>2^ momento</a:t>
            </a:r>
            <a:endParaRPr lang="it-IT" sz="4050" dirty="0"/>
          </a:p>
          <a:p>
            <a:pPr marL="0" indent="0">
              <a:buNone/>
            </a:pPr>
            <a:endParaRPr lang="it-IT" sz="3000" dirty="0"/>
          </a:p>
          <a:p>
            <a:pPr marL="0" indent="0">
              <a:buNone/>
            </a:pPr>
            <a:endParaRPr lang="it-IT" sz="3000" dirty="0"/>
          </a:p>
          <a:p>
            <a:pPr marL="0" indent="0">
              <a:buNone/>
            </a:pPr>
            <a:r>
              <a:rPr lang="it-IT" sz="3000" dirty="0"/>
              <a:t>Condividiamo ciò che l’esperienza dell’altro ha risuonato in noi.</a:t>
            </a:r>
          </a:p>
          <a:p>
            <a:pPr marL="0" indent="0">
              <a:buNone/>
            </a:pPr>
            <a:r>
              <a:rPr lang="it-IT" sz="3000" dirty="0"/>
              <a:t>… sempre con la modalità dell’ascolto attivo, alternandoci nel parlare e nell’ascoltare;</a:t>
            </a:r>
          </a:p>
          <a:p>
            <a:pPr marL="0" indent="0">
              <a:buNone/>
            </a:pPr>
            <a:endParaRPr lang="it-IT" sz="4050" dirty="0"/>
          </a:p>
          <a:p>
            <a:endParaRPr lang="it-IT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B8BB3400-F935-FF4D-BC97-EDEBEA1331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2025" y="1135142"/>
            <a:ext cx="2057400" cy="1851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4445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90B81FA-B2EF-454C-95F9-AFF20685BF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14463"/>
            <a:ext cx="7886700" cy="40755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4050" dirty="0"/>
              <a:t>3^</a:t>
            </a:r>
            <a:r>
              <a:rPr lang="it-IT" sz="4050" u="sng" dirty="0"/>
              <a:t> momento</a:t>
            </a:r>
            <a:endParaRPr lang="it-IT" sz="4050" dirty="0"/>
          </a:p>
          <a:p>
            <a:pPr marL="0" indent="0">
              <a:buNone/>
            </a:pPr>
            <a:endParaRPr lang="it-IT" sz="3300" dirty="0"/>
          </a:p>
          <a:p>
            <a:pPr marL="0" indent="0">
              <a:buNone/>
            </a:pPr>
            <a:endParaRPr lang="it-IT" sz="3300" dirty="0"/>
          </a:p>
          <a:p>
            <a:pPr marL="0" indent="0">
              <a:buNone/>
            </a:pPr>
            <a:r>
              <a:rPr lang="it-IT" sz="3300" dirty="0"/>
              <a:t>Insieme poi cerchiamo cosa risuona in noi che ci accomuna, il frutto, il regalo, il sentire comune. </a:t>
            </a:r>
          </a:p>
          <a:p>
            <a:pPr marL="0" indent="0">
              <a:buNone/>
            </a:pPr>
            <a:r>
              <a:rPr lang="it-IT" sz="3300" dirty="0"/>
              <a:t>Passiamo dall’ascolto attivo al dialogo </a:t>
            </a:r>
          </a:p>
          <a:p>
            <a:endParaRPr lang="it-IT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9ECEC9E1-057A-5E46-9451-BEEC914E50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9185" y="1100852"/>
            <a:ext cx="1828800" cy="1645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5921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150CE51B-2650-3141-B7B2-F21B616A2AA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94000"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905E8E3A-5189-F14D-B572-0090AB1913CF}"/>
              </a:ext>
            </a:extLst>
          </p:cNvPr>
          <p:cNvSpPr/>
          <p:nvPr/>
        </p:nvSpPr>
        <p:spPr>
          <a:xfrm>
            <a:off x="391484" y="2930081"/>
            <a:ext cx="812232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it-IT" sz="2700" dirty="0">
                <a:solidFill>
                  <a:srgbClr val="FFC000"/>
                </a:solidFill>
                <a:latin typeface="Calibri" panose="020F0502020204030204"/>
              </a:rPr>
              <a:t>Si tratta di leggere l’esperienza alla Sua luce. </a:t>
            </a:r>
          </a:p>
          <a:p>
            <a:pPr defTabSz="685800"/>
            <a:r>
              <a:rPr lang="it-IT" sz="2700" dirty="0">
                <a:solidFill>
                  <a:srgbClr val="FFC000"/>
                </a:solidFill>
                <a:latin typeface="Calibri" panose="020F0502020204030204"/>
              </a:rPr>
              <a:t>Quali insegnamenti abbiamo ricevuto? Quale invito il Signore ci rivolge? </a:t>
            </a:r>
          </a:p>
          <a:p>
            <a:pPr defTabSz="685800"/>
            <a:r>
              <a:rPr lang="it-IT" sz="2700" dirty="0">
                <a:solidFill>
                  <a:srgbClr val="FFC000"/>
                </a:solidFill>
                <a:latin typeface="Calibri" panose="020F0502020204030204"/>
              </a:rPr>
              <a:t>E quali gesti o azioni o cambiamenti ci sentiamo di compiere/attuare? </a:t>
            </a:r>
          </a:p>
          <a:p>
            <a:pPr defTabSz="685800"/>
            <a:r>
              <a:rPr lang="it-IT" sz="2700" dirty="0">
                <a:solidFill>
                  <a:srgbClr val="FFC000"/>
                </a:solidFill>
                <a:latin typeface="Calibri" panose="020F0502020204030204"/>
              </a:rPr>
              <a:t>Individuiamo se c’è qualcosa di </a:t>
            </a:r>
            <a:r>
              <a:rPr lang="it-IT" sz="2700" u="sng" dirty="0">
                <a:solidFill>
                  <a:srgbClr val="FFC000"/>
                </a:solidFill>
                <a:latin typeface="Calibri" panose="020F0502020204030204"/>
              </a:rPr>
              <a:t>concreto</a:t>
            </a:r>
            <a:r>
              <a:rPr lang="it-IT" sz="2700" dirty="0">
                <a:solidFill>
                  <a:srgbClr val="FFC000"/>
                </a:solidFill>
                <a:latin typeface="Calibri" panose="020F0502020204030204"/>
              </a:rPr>
              <a:t> da fare.</a:t>
            </a:r>
          </a:p>
        </p:txBody>
      </p:sp>
    </p:spTree>
    <p:extLst>
      <p:ext uri="{BB962C8B-B14F-4D97-AF65-F5344CB8AC3E}">
        <p14:creationId xmlns:p14="http://schemas.microsoft.com/office/powerpoint/2010/main" val="8350501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EF34C89A-376C-1046-BB55-E60A5B7F68E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4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832711"/>
            <a:ext cx="9144000" cy="5348981"/>
          </a:xfrm>
          <a:prstGeom prst="rect">
            <a:avLst/>
          </a:prstGeom>
        </p:spPr>
      </p:pic>
      <p:sp>
        <p:nvSpPr>
          <p:cNvPr id="6" name="Rettangolo 5">
            <a:extLst>
              <a:ext uri="{FF2B5EF4-FFF2-40B4-BE49-F238E27FC236}">
                <a16:creationId xmlns:a16="http://schemas.microsoft.com/office/drawing/2014/main" id="{0447C13A-5F91-C04B-92F2-0AFD9F5A15A3}"/>
              </a:ext>
            </a:extLst>
          </p:cNvPr>
          <p:cNvSpPr/>
          <p:nvPr/>
        </p:nvSpPr>
        <p:spPr>
          <a:xfrm>
            <a:off x="249382" y="857250"/>
            <a:ext cx="8042564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it-IT" sz="2700" dirty="0">
                <a:solidFill>
                  <a:prstClr val="black"/>
                </a:solidFill>
                <a:latin typeface="Calibri" panose="020F0502020204030204"/>
              </a:rPr>
              <a:t>Compagno di viaggio,</a:t>
            </a:r>
          </a:p>
          <a:p>
            <a:pPr defTabSz="685800"/>
            <a:r>
              <a:rPr lang="it-IT" sz="2700" dirty="0">
                <a:solidFill>
                  <a:prstClr val="black"/>
                </a:solidFill>
                <a:latin typeface="Calibri" panose="020F0502020204030204"/>
              </a:rPr>
              <a:t>Levati i sandali polverosi, parlami dei tuoi incontri,</a:t>
            </a:r>
          </a:p>
          <a:p>
            <a:pPr defTabSz="685800"/>
            <a:r>
              <a:rPr lang="it-IT" sz="2700" dirty="0">
                <a:solidFill>
                  <a:prstClr val="black"/>
                </a:solidFill>
                <a:latin typeface="Calibri" panose="020F0502020204030204"/>
              </a:rPr>
              <a:t>Lungo i sentieri allo spuntar dell’alba,</a:t>
            </a:r>
          </a:p>
          <a:p>
            <a:pPr defTabSz="685800"/>
            <a:r>
              <a:rPr lang="it-IT" sz="2700" dirty="0">
                <a:solidFill>
                  <a:prstClr val="black"/>
                </a:solidFill>
                <a:latin typeface="Calibri" panose="020F0502020204030204"/>
              </a:rPr>
              <a:t>Attraverso il cammino della tenerezza, parlami di Dio che ama.</a:t>
            </a:r>
          </a:p>
          <a:p>
            <a:pPr defTabSz="685800"/>
            <a:endParaRPr lang="it-IT" sz="2700" dirty="0">
              <a:solidFill>
                <a:prstClr val="black"/>
              </a:solidFill>
              <a:latin typeface="Calibri" panose="020F0502020204030204"/>
            </a:endParaRPr>
          </a:p>
          <a:p>
            <a:pPr defTabSz="685800"/>
            <a:r>
              <a:rPr lang="it-IT" sz="2700" dirty="0">
                <a:solidFill>
                  <a:prstClr val="black"/>
                </a:solidFill>
                <a:latin typeface="Calibri" panose="020F0502020204030204"/>
              </a:rPr>
              <a:t>Compagno della terra,</a:t>
            </a:r>
          </a:p>
          <a:p>
            <a:pPr defTabSz="685800"/>
            <a:r>
              <a:rPr lang="it-IT" sz="2700" dirty="0">
                <a:solidFill>
                  <a:prstClr val="black"/>
                </a:solidFill>
                <a:latin typeface="Calibri" panose="020F0502020204030204"/>
              </a:rPr>
              <a:t>Venuto dal continente azzurro, dal paese dei grandi laghi,</a:t>
            </a:r>
          </a:p>
          <a:p>
            <a:pPr defTabSz="685800"/>
            <a:r>
              <a:rPr lang="it-IT" sz="2700" dirty="0">
                <a:solidFill>
                  <a:prstClr val="black"/>
                </a:solidFill>
                <a:latin typeface="Calibri" panose="020F0502020204030204"/>
              </a:rPr>
              <a:t>Dimmi come rompi l’igname,</a:t>
            </a:r>
          </a:p>
          <a:p>
            <a:pPr defTabSz="685800"/>
            <a:r>
              <a:rPr lang="it-IT" sz="2700" dirty="0">
                <a:solidFill>
                  <a:prstClr val="black"/>
                </a:solidFill>
                <a:latin typeface="Calibri" panose="020F0502020204030204"/>
              </a:rPr>
              <a:t>Per annunciare la vita, scaturita quel mattino,</a:t>
            </a:r>
          </a:p>
          <a:p>
            <a:pPr defTabSz="685800"/>
            <a:r>
              <a:rPr lang="it-IT" sz="2700" dirty="0">
                <a:solidFill>
                  <a:prstClr val="black"/>
                </a:solidFill>
                <a:latin typeface="Calibri" panose="020F0502020204030204"/>
              </a:rPr>
              <a:t>La tua mano tesa mi ricorda che Dio ci invita all’incontro.</a:t>
            </a:r>
          </a:p>
        </p:txBody>
      </p:sp>
    </p:spTree>
    <p:extLst>
      <p:ext uri="{BB962C8B-B14F-4D97-AF65-F5344CB8AC3E}">
        <p14:creationId xmlns:p14="http://schemas.microsoft.com/office/powerpoint/2010/main" val="6816132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708D37D7-9205-4740-ACCB-72440AD0085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7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" y="857250"/>
            <a:ext cx="9144001" cy="5143500"/>
          </a:xfrm>
          <a:prstGeom prst="rect">
            <a:avLst/>
          </a:prstGeom>
        </p:spPr>
      </p:pic>
      <p:sp>
        <p:nvSpPr>
          <p:cNvPr id="6" name="Rettangolo 5">
            <a:extLst>
              <a:ext uri="{FF2B5EF4-FFF2-40B4-BE49-F238E27FC236}">
                <a16:creationId xmlns:a16="http://schemas.microsoft.com/office/drawing/2014/main" id="{05AC81B4-106F-5F4D-9041-3737E4AEF0EB}"/>
              </a:ext>
            </a:extLst>
          </p:cNvPr>
          <p:cNvSpPr/>
          <p:nvPr/>
        </p:nvSpPr>
        <p:spPr>
          <a:xfrm>
            <a:off x="1878227" y="1213009"/>
            <a:ext cx="6787792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it-IT" sz="2700" dirty="0">
                <a:solidFill>
                  <a:prstClr val="black"/>
                </a:solidFill>
                <a:latin typeface="Calibri" panose="020F0502020204030204"/>
              </a:rPr>
              <a:t>Compagno dell’eternità,</a:t>
            </a:r>
          </a:p>
          <a:p>
            <a:pPr defTabSz="685800"/>
            <a:r>
              <a:rPr lang="it-IT" sz="2700" dirty="0">
                <a:solidFill>
                  <a:prstClr val="black"/>
                </a:solidFill>
                <a:latin typeface="Calibri" panose="020F0502020204030204"/>
              </a:rPr>
              <a:t>Le tue mani callose, il tuo sguardo sfinito</a:t>
            </a:r>
          </a:p>
          <a:p>
            <a:pPr defTabSz="685800"/>
            <a:r>
              <a:rPr lang="it-IT" sz="2700" dirty="0">
                <a:solidFill>
                  <a:prstClr val="black"/>
                </a:solidFill>
                <a:latin typeface="Calibri" panose="020F0502020204030204"/>
              </a:rPr>
              <a:t>Si aprono oggi su un mondo da costruire,</a:t>
            </a:r>
          </a:p>
          <a:p>
            <a:pPr defTabSz="685800"/>
            <a:r>
              <a:rPr lang="it-IT" sz="2700" dirty="0">
                <a:solidFill>
                  <a:prstClr val="black"/>
                </a:solidFill>
                <a:latin typeface="Calibri" panose="020F0502020204030204"/>
              </a:rPr>
              <a:t>Il tuo sorriso e la tua complicità</a:t>
            </a:r>
          </a:p>
          <a:p>
            <a:pPr defTabSz="685800"/>
            <a:r>
              <a:rPr lang="it-IT" sz="2700" dirty="0">
                <a:solidFill>
                  <a:prstClr val="black"/>
                </a:solidFill>
                <a:latin typeface="Calibri" panose="020F0502020204030204"/>
              </a:rPr>
              <a:t>Trasformano le nostre frontiere in paesaggi aperti,</a:t>
            </a:r>
          </a:p>
          <a:p>
            <a:pPr defTabSz="685800"/>
            <a:r>
              <a:rPr lang="it-IT" sz="2700" dirty="0">
                <a:solidFill>
                  <a:prstClr val="black"/>
                </a:solidFill>
                <a:latin typeface="Calibri" panose="020F0502020204030204"/>
              </a:rPr>
              <a:t>Per danzare nel cuore della tenerezza di Cristo.</a:t>
            </a:r>
          </a:p>
          <a:p>
            <a:pPr algn="r" defTabSz="685800"/>
            <a:r>
              <a:rPr lang="it-IT" dirty="0">
                <a:solidFill>
                  <a:prstClr val="black"/>
                </a:solidFill>
                <a:latin typeface="Calibri" panose="020F0502020204030204"/>
              </a:rPr>
              <a:t>Bernard </a:t>
            </a:r>
            <a:r>
              <a:rPr lang="it-IT" dirty="0" err="1">
                <a:solidFill>
                  <a:prstClr val="black"/>
                </a:solidFill>
                <a:latin typeface="Calibri" panose="020F0502020204030204"/>
              </a:rPr>
              <a:t>Stoehr</a:t>
            </a:r>
            <a:endParaRPr lang="it-IT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082217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778366A1-AB4B-466A-AF9A-E6A8DD4244A9}"/>
              </a:ext>
            </a:extLst>
          </p:cNvPr>
          <p:cNvSpPr/>
          <p:nvPr/>
        </p:nvSpPr>
        <p:spPr>
          <a:xfrm>
            <a:off x="2286000" y="335845"/>
            <a:ext cx="4572000" cy="65248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sz="2200" b="1" dirty="0">
                <a:latin typeface="Goudy-Bold"/>
              </a:rPr>
              <a:t>Salmo 85 (86)</a:t>
            </a:r>
          </a:p>
          <a:p>
            <a:endParaRPr lang="it-IT" sz="800" b="1" dirty="0">
              <a:latin typeface="Goudy-Bold"/>
            </a:endParaRPr>
          </a:p>
          <a:p>
            <a:r>
              <a:rPr lang="it-IT" sz="2200" b="1" dirty="0">
                <a:latin typeface="Goudy-Bold"/>
              </a:rPr>
              <a:t>Mostrami, Signore, la tua via,</a:t>
            </a:r>
          </a:p>
          <a:p>
            <a:r>
              <a:rPr lang="it-IT" sz="2200" b="1" dirty="0">
                <a:latin typeface="Goudy-Bold"/>
              </a:rPr>
              <a:t>perché nella tua verità io cammini;</a:t>
            </a:r>
          </a:p>
          <a:p>
            <a:r>
              <a:rPr lang="it-IT" sz="2200" b="1" dirty="0">
                <a:latin typeface="Goudy-Bold"/>
              </a:rPr>
              <a:t>tieni unito il mio cuore,</a:t>
            </a:r>
          </a:p>
          <a:p>
            <a:r>
              <a:rPr lang="it-IT" sz="2200" b="1" dirty="0">
                <a:latin typeface="Goudy-Bold"/>
              </a:rPr>
              <a:t>perché tema il tuo nome.</a:t>
            </a:r>
          </a:p>
          <a:p>
            <a:endParaRPr lang="it-IT" sz="2200" b="1" dirty="0">
              <a:latin typeface="Goudy-Bold"/>
            </a:endParaRPr>
          </a:p>
          <a:p>
            <a:r>
              <a:rPr lang="it-IT" sz="2200" b="1" dirty="0">
                <a:latin typeface="Goudy-Bold"/>
              </a:rPr>
              <a:t>Ti loderò, Signore, mio Dio, con tutto il cuore</a:t>
            </a:r>
          </a:p>
          <a:p>
            <a:r>
              <a:rPr lang="it-IT" sz="2200" b="1" dirty="0">
                <a:latin typeface="Goudy-Bold"/>
              </a:rPr>
              <a:t>e darò gloria al tuo nome per sempre,</a:t>
            </a:r>
          </a:p>
          <a:p>
            <a:r>
              <a:rPr lang="it-IT" sz="2200" b="1" dirty="0">
                <a:latin typeface="Goudy-Bold"/>
              </a:rPr>
              <a:t>perché grande con me è la tua misericordia.</a:t>
            </a:r>
          </a:p>
          <a:p>
            <a:endParaRPr lang="it-IT" sz="2200" b="1" dirty="0">
              <a:latin typeface="Goudy-Bold"/>
            </a:endParaRPr>
          </a:p>
          <a:p>
            <a:r>
              <a:rPr lang="it-IT" sz="2200" b="1" dirty="0">
                <a:latin typeface="Goudy-Bold"/>
              </a:rPr>
              <a:t>Ma tu, Signore, Dio misericordioso e pietoso,</a:t>
            </a:r>
          </a:p>
          <a:p>
            <a:r>
              <a:rPr lang="it-IT" sz="2200" b="1" dirty="0">
                <a:latin typeface="Goudy-Bold"/>
              </a:rPr>
              <a:t>lento all’ira e ricco di amore e di fedeltà,</a:t>
            </a:r>
          </a:p>
          <a:p>
            <a:r>
              <a:rPr lang="it-IT" sz="2200" b="1" dirty="0">
                <a:latin typeface="Goudy-Bold"/>
              </a:rPr>
              <a:t>volgiti a me e abbi pietà:</a:t>
            </a:r>
          </a:p>
          <a:p>
            <a:r>
              <a:rPr lang="it-IT" sz="2200" b="1" dirty="0">
                <a:latin typeface="Goudy-Bold"/>
              </a:rPr>
              <a:t>dona al tuo servo la tua forza.</a:t>
            </a:r>
            <a:endParaRPr lang="it-IT" sz="2200" dirty="0"/>
          </a:p>
        </p:txBody>
      </p:sp>
    </p:spTree>
    <p:extLst>
      <p:ext uri="{BB962C8B-B14F-4D97-AF65-F5344CB8AC3E}">
        <p14:creationId xmlns:p14="http://schemas.microsoft.com/office/powerpoint/2010/main" val="30772087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B784D3DA-9A69-4FD9-937C-978A27AF05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0"/>
            <a:ext cx="3403600" cy="338486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AE55A94-853D-4E51-9617-3CE22BC07E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2644" y="3642323"/>
            <a:ext cx="2684018" cy="3215677"/>
          </a:xfrm>
          <a:prstGeom prst="rect">
            <a:avLst/>
          </a:prstGeom>
        </p:spPr>
      </p:pic>
      <p:cxnSp>
        <p:nvCxnSpPr>
          <p:cNvPr id="9" name="Connettore 2 8">
            <a:extLst>
              <a:ext uri="{FF2B5EF4-FFF2-40B4-BE49-F238E27FC236}">
                <a16:creationId xmlns:a16="http://schemas.microsoft.com/office/drawing/2014/main" id="{657652CF-C6DC-45E4-9160-DFBBB84CB134}"/>
              </a:ext>
            </a:extLst>
          </p:cNvPr>
          <p:cNvCxnSpPr/>
          <p:nvPr/>
        </p:nvCxnSpPr>
        <p:spPr>
          <a:xfrm>
            <a:off x="3031957" y="5005139"/>
            <a:ext cx="3609474" cy="0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magine 9">
            <a:extLst>
              <a:ext uri="{FF2B5EF4-FFF2-40B4-BE49-F238E27FC236}">
                <a16:creationId xmlns:a16="http://schemas.microsoft.com/office/drawing/2014/main" id="{1F36B80A-768D-4E0B-BA92-E02767123F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2745120" y="5116935"/>
            <a:ext cx="3798137" cy="377985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4D23D75D-6187-4CE1-96FA-F540F2AC64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2744" y="0"/>
            <a:ext cx="2247900" cy="2514600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1075A986-CE21-4887-A5BF-F88C2AD869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520519">
            <a:off x="1756007" y="2588296"/>
            <a:ext cx="2551903" cy="253962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4906021E-16BE-408E-90B5-5D450C58AE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800000">
            <a:off x="1910199" y="2197790"/>
            <a:ext cx="2249619" cy="1664352"/>
          </a:xfrm>
          <a:prstGeom prst="rect">
            <a:avLst/>
          </a:prstGeom>
          <a:ln>
            <a:noFill/>
          </a:ln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76727D49-CF3F-4B59-8932-7A8448A24F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4861938">
            <a:off x="5660386" y="1901454"/>
            <a:ext cx="2249619" cy="1664352"/>
          </a:xfrm>
          <a:prstGeom prst="rect">
            <a:avLst/>
          </a:prstGeom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DBA56C35-1362-4799-BA38-BE8540C940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5613095">
            <a:off x="5389147" y="1992155"/>
            <a:ext cx="2249619" cy="166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601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B784D3DA-9A69-4FD9-937C-978A27AF05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963" y="3448921"/>
            <a:ext cx="3403600" cy="338486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AE55A94-853D-4E51-9617-3CE22BC07E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224" y="3459331"/>
            <a:ext cx="2787951" cy="3384861"/>
          </a:xfrm>
          <a:prstGeom prst="rect">
            <a:avLst/>
          </a:prstGeom>
        </p:spPr>
      </p:pic>
      <p:cxnSp>
        <p:nvCxnSpPr>
          <p:cNvPr id="9" name="Connettore 2 8">
            <a:extLst>
              <a:ext uri="{FF2B5EF4-FFF2-40B4-BE49-F238E27FC236}">
                <a16:creationId xmlns:a16="http://schemas.microsoft.com/office/drawing/2014/main" id="{657652CF-C6DC-45E4-9160-DFBBB84CB134}"/>
              </a:ext>
            </a:extLst>
          </p:cNvPr>
          <p:cNvCxnSpPr>
            <a:cxnSpLocks/>
          </p:cNvCxnSpPr>
          <p:nvPr/>
        </p:nvCxnSpPr>
        <p:spPr>
          <a:xfrm>
            <a:off x="3582340" y="4855238"/>
            <a:ext cx="1959768" cy="0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magine 9">
            <a:extLst>
              <a:ext uri="{FF2B5EF4-FFF2-40B4-BE49-F238E27FC236}">
                <a16:creationId xmlns:a16="http://schemas.microsoft.com/office/drawing/2014/main" id="{1F36B80A-768D-4E0B-BA92-E02767123F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3519749" y="4952359"/>
            <a:ext cx="2022359" cy="377985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4D23D75D-6187-4CE1-96FA-F540F2AC64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1924" y="0"/>
            <a:ext cx="2247900" cy="2514600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1075A986-CE21-4887-A5BF-F88C2AD869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342702">
            <a:off x="2659569" y="2639682"/>
            <a:ext cx="1638303" cy="163042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4906021E-16BE-408E-90B5-5D450C58AE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9648086">
            <a:off x="2737026" y="2377565"/>
            <a:ext cx="1538957" cy="1138578"/>
          </a:xfrm>
          <a:prstGeom prst="rect">
            <a:avLst/>
          </a:prstGeom>
          <a:ln>
            <a:noFill/>
          </a:ln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76727D49-CF3F-4B59-8932-7A8448A24F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942123">
            <a:off x="4939709" y="2466507"/>
            <a:ext cx="1277118" cy="944860"/>
          </a:xfrm>
          <a:prstGeom prst="rect">
            <a:avLst/>
          </a:prstGeom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DBA56C35-1362-4799-BA38-BE8540C940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751839">
            <a:off x="4822394" y="2481625"/>
            <a:ext cx="1206676" cy="892744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7CAD8A6C-A8E1-4F06-AEE6-6CF5049F921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200000">
            <a:off x="3727449" y="2881597"/>
            <a:ext cx="1333857" cy="377985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26F4F79B-B91B-4F30-9982-F3E365F761E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400000">
            <a:off x="3905070" y="2992535"/>
            <a:ext cx="1333854" cy="377985"/>
          </a:xfrm>
          <a:prstGeom prst="rect">
            <a:avLst/>
          </a:prstGeom>
        </p:spPr>
      </p:pic>
      <p:sp>
        <p:nvSpPr>
          <p:cNvPr id="2" name="Rettangolo 1">
            <a:extLst>
              <a:ext uri="{FF2B5EF4-FFF2-40B4-BE49-F238E27FC236}">
                <a16:creationId xmlns:a16="http://schemas.microsoft.com/office/drawing/2014/main" id="{0824ECF4-F579-4291-B3CE-E39F3B869522}"/>
              </a:ext>
            </a:extLst>
          </p:cNvPr>
          <p:cNvSpPr/>
          <p:nvPr/>
        </p:nvSpPr>
        <p:spPr>
          <a:xfrm>
            <a:off x="1356963" y="3429000"/>
            <a:ext cx="5993212" cy="3404783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976880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2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B784D3DA-9A69-4FD9-937C-978A27AF05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963" y="3448921"/>
            <a:ext cx="3403600" cy="338486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AE55A94-853D-4E51-9617-3CE22BC07E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224" y="3459331"/>
            <a:ext cx="2787951" cy="3384861"/>
          </a:xfrm>
          <a:prstGeom prst="rect">
            <a:avLst/>
          </a:prstGeom>
        </p:spPr>
      </p:pic>
      <p:cxnSp>
        <p:nvCxnSpPr>
          <p:cNvPr id="9" name="Connettore 2 8">
            <a:extLst>
              <a:ext uri="{FF2B5EF4-FFF2-40B4-BE49-F238E27FC236}">
                <a16:creationId xmlns:a16="http://schemas.microsoft.com/office/drawing/2014/main" id="{657652CF-C6DC-45E4-9160-DFBBB84CB134}"/>
              </a:ext>
            </a:extLst>
          </p:cNvPr>
          <p:cNvCxnSpPr>
            <a:cxnSpLocks/>
          </p:cNvCxnSpPr>
          <p:nvPr/>
        </p:nvCxnSpPr>
        <p:spPr>
          <a:xfrm>
            <a:off x="3582340" y="4855238"/>
            <a:ext cx="1959768" cy="0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magine 9">
            <a:extLst>
              <a:ext uri="{FF2B5EF4-FFF2-40B4-BE49-F238E27FC236}">
                <a16:creationId xmlns:a16="http://schemas.microsoft.com/office/drawing/2014/main" id="{1F36B80A-768D-4E0B-BA92-E02767123F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3519749" y="4952359"/>
            <a:ext cx="2022359" cy="377985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4D23D75D-6187-4CE1-96FA-F540F2AC64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1924" y="0"/>
            <a:ext cx="2247900" cy="2514600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1075A986-CE21-4887-A5BF-F88C2AD869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8342702">
            <a:off x="2659569" y="2639682"/>
            <a:ext cx="1638303" cy="163042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4906021E-16BE-408E-90B5-5D450C58AEE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9648086">
            <a:off x="2737026" y="2377565"/>
            <a:ext cx="1538957" cy="1138578"/>
          </a:xfrm>
          <a:prstGeom prst="rect">
            <a:avLst/>
          </a:prstGeom>
          <a:ln>
            <a:noFill/>
          </a:ln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76727D49-CF3F-4B59-8932-7A8448A24F7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942123">
            <a:off x="4939709" y="2466507"/>
            <a:ext cx="1277118" cy="944860"/>
          </a:xfrm>
          <a:prstGeom prst="rect">
            <a:avLst/>
          </a:prstGeom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DBA56C35-1362-4799-BA38-BE8540C9401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751839">
            <a:off x="4822394" y="2481625"/>
            <a:ext cx="1206676" cy="892744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7CAD8A6C-A8E1-4F06-AEE6-6CF5049F921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6200000">
            <a:off x="3727449" y="2881597"/>
            <a:ext cx="1333857" cy="377985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26F4F79B-B91B-4F30-9982-F3E365F761E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5400000">
            <a:off x="3905070" y="2992535"/>
            <a:ext cx="1333854" cy="377985"/>
          </a:xfrm>
          <a:prstGeom prst="rect">
            <a:avLst/>
          </a:prstGeom>
        </p:spPr>
      </p:pic>
      <p:sp>
        <p:nvSpPr>
          <p:cNvPr id="2" name="Rettangolo 1">
            <a:extLst>
              <a:ext uri="{FF2B5EF4-FFF2-40B4-BE49-F238E27FC236}">
                <a16:creationId xmlns:a16="http://schemas.microsoft.com/office/drawing/2014/main" id="{0824ECF4-F579-4291-B3CE-E39F3B869522}"/>
              </a:ext>
            </a:extLst>
          </p:cNvPr>
          <p:cNvSpPr/>
          <p:nvPr/>
        </p:nvSpPr>
        <p:spPr>
          <a:xfrm>
            <a:off x="1356963" y="3429000"/>
            <a:ext cx="5993212" cy="3404783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631783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9AB7ED61-F10C-4419-A0C5-2DD073C03A05}"/>
              </a:ext>
            </a:extLst>
          </p:cNvPr>
          <p:cNvSpPr/>
          <p:nvPr/>
        </p:nvSpPr>
        <p:spPr>
          <a:xfrm>
            <a:off x="234778" y="582067"/>
            <a:ext cx="8674443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2800" b="1" dirty="0">
                <a:latin typeface="Arial" panose="020B0604020202020204" pitchFamily="34" charset="0"/>
                <a:cs typeface="Arial" panose="020B0604020202020204" pitchFamily="34" charset="0"/>
              </a:rPr>
              <a:t>Luca 10,38-42</a:t>
            </a:r>
          </a:p>
          <a:p>
            <a:pPr algn="just"/>
            <a:endParaRPr lang="it-IT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800" b="1" dirty="0">
                <a:latin typeface="Arial" panose="020B0604020202020204" pitchFamily="34" charset="0"/>
                <a:cs typeface="Arial" panose="020B0604020202020204" pitchFamily="34" charset="0"/>
              </a:rPr>
              <a:t>38</a:t>
            </a: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 Mentre erano in cammino, entrò in un villaggio e una donna, di nome Marta, lo accolse nella sua casa. </a:t>
            </a:r>
            <a:r>
              <a:rPr lang="it-IT" sz="2800" b="1" dirty="0">
                <a:latin typeface="Arial" panose="020B0604020202020204" pitchFamily="34" charset="0"/>
                <a:cs typeface="Arial" panose="020B0604020202020204" pitchFamily="34" charset="0"/>
              </a:rPr>
              <a:t>39</a:t>
            </a: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 Essa aveva una sorella, di nome Maria, la quale, sedutasi ai piedi di Gesù, ascoltava la sua parola; </a:t>
            </a:r>
            <a:r>
              <a:rPr lang="it-IT" sz="2800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 Marta invece era tutta presa dai molti servizi. Pertanto, fattasi avanti, disse: «Signore, non ti curi che mia sorella mi ha lasciata sola a servire? Dille dunque che mi aiuti». </a:t>
            </a:r>
            <a:r>
              <a:rPr lang="it-IT" sz="2800" b="1" dirty="0">
                <a:latin typeface="Arial" panose="020B0604020202020204" pitchFamily="34" charset="0"/>
                <a:cs typeface="Arial" panose="020B0604020202020204" pitchFamily="34" charset="0"/>
              </a:rPr>
              <a:t>41</a:t>
            </a: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 Ma Gesù le rispose: «Marta, Marta, tu ti preoccupi e ti agiti per molte cose, </a:t>
            </a:r>
            <a:r>
              <a:rPr lang="it-IT" sz="2800" b="1" dirty="0">
                <a:latin typeface="Arial" panose="020B0604020202020204" pitchFamily="34" charset="0"/>
                <a:cs typeface="Arial" panose="020B0604020202020204" pitchFamily="34" charset="0"/>
              </a:rPr>
              <a:t>42</a:t>
            </a: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 ma una sola è la cosa di cui c'è bisogno. Maria si è scelta la parte migliore, che non le sarà tolta».</a:t>
            </a:r>
          </a:p>
        </p:txBody>
      </p:sp>
    </p:spTree>
    <p:extLst>
      <p:ext uri="{BB962C8B-B14F-4D97-AF65-F5344CB8AC3E}">
        <p14:creationId xmlns:p14="http://schemas.microsoft.com/office/powerpoint/2010/main" val="30189723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DF2B3F37-9C3A-4D5A-BADF-A8736127A7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402" y="138754"/>
            <a:ext cx="5955196" cy="6580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4295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F45430-691C-804B-941A-9EDCEE1079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05840" y="996077"/>
            <a:ext cx="6858000" cy="1790700"/>
          </a:xfrm>
        </p:spPr>
        <p:txBody>
          <a:bodyPr>
            <a:normAutofit fontScale="90000"/>
          </a:bodyPr>
          <a:lstStyle/>
          <a:p>
            <a:r>
              <a:rPr lang="it-IT" dirty="0"/>
              <a:t>LA CONVERSAZIONE SPIRITUALE</a:t>
            </a:r>
            <a:br>
              <a:rPr lang="it-IT" dirty="0"/>
            </a:br>
            <a:r>
              <a:rPr lang="it-IT" dirty="0"/>
              <a:t>nella coppia</a:t>
            </a:r>
            <a:br>
              <a:rPr lang="it-IT" dirty="0"/>
            </a:br>
            <a:endParaRPr lang="it-IT" dirty="0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AAFF0DC0-27D9-1B40-9B38-538CB418B2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198" y="3080014"/>
            <a:ext cx="5485284" cy="2920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861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B24253A7-0C1C-5C43-8F9F-7ED81DA4B0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4BFBB3B3-6DE8-4241-BF4E-2AA126D1A363}"/>
              </a:ext>
            </a:extLst>
          </p:cNvPr>
          <p:cNvSpPr/>
          <p:nvPr/>
        </p:nvSpPr>
        <p:spPr>
          <a:xfrm>
            <a:off x="223404" y="395730"/>
            <a:ext cx="8697191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it-IT" sz="2700" dirty="0">
                <a:solidFill>
                  <a:prstClr val="black"/>
                </a:solidFill>
                <a:latin typeface="Calibri" panose="020F0502020204030204"/>
              </a:rPr>
              <a:t>Dio parla attraverso la vita, come ha fatto con Gesù…</a:t>
            </a:r>
          </a:p>
          <a:p>
            <a:pPr defTabSz="685800"/>
            <a:r>
              <a:rPr lang="it-IT" sz="2700" dirty="0">
                <a:solidFill>
                  <a:prstClr val="black"/>
                </a:solidFill>
                <a:latin typeface="Calibri" panose="020F0502020204030204"/>
              </a:rPr>
              <a:t>che  ha imparato dalla natura e dalle esperienze/eventi che viveva…</a:t>
            </a:r>
          </a:p>
          <a:p>
            <a:pPr defTabSz="685800"/>
            <a:endParaRPr lang="it-IT" sz="2700" dirty="0">
              <a:solidFill>
                <a:prstClr val="black"/>
              </a:solidFill>
              <a:latin typeface="Calibri" panose="020F0502020204030204"/>
            </a:endParaRPr>
          </a:p>
          <a:p>
            <a:pPr defTabSz="685800"/>
            <a:r>
              <a:rPr lang="it-IT" sz="2700" dirty="0">
                <a:solidFill>
                  <a:prstClr val="black"/>
                </a:solidFill>
                <a:latin typeface="Calibri" panose="020F0502020204030204"/>
              </a:rPr>
              <a:t>… Gesù parlava alla gente a partire dalla vita…</a:t>
            </a:r>
          </a:p>
          <a:p>
            <a:pPr defTabSz="685800"/>
            <a:endParaRPr lang="it-IT" sz="2700" dirty="0">
              <a:solidFill>
                <a:prstClr val="black"/>
              </a:solidFill>
              <a:latin typeface="Calibri" panose="020F0502020204030204"/>
            </a:endParaRPr>
          </a:p>
          <a:p>
            <a:pPr defTabSz="685800"/>
            <a:r>
              <a:rPr lang="it-IT" sz="2700" dirty="0">
                <a:solidFill>
                  <a:prstClr val="black"/>
                </a:solidFill>
                <a:latin typeface="Calibri" panose="020F0502020204030204"/>
              </a:rPr>
              <a:t>Per questo  raccontarci la vita può farci incontrare il Signore!</a:t>
            </a:r>
            <a:r>
              <a:rPr lang="it-IT" sz="2700" i="1" dirty="0">
                <a:solidFill>
                  <a:prstClr val="black"/>
                </a:solidFill>
                <a:latin typeface="Calibri" panose="020F0502020204030204"/>
              </a:rPr>
              <a:t> </a:t>
            </a:r>
          </a:p>
          <a:p>
            <a:pPr defTabSz="685800"/>
            <a:endParaRPr lang="it-IT" sz="2700" i="1" dirty="0">
              <a:solidFill>
                <a:prstClr val="black"/>
              </a:solidFill>
              <a:latin typeface="Calibri" panose="020F0502020204030204"/>
            </a:endParaRPr>
          </a:p>
          <a:p>
            <a:pPr defTabSz="685800"/>
            <a:endParaRPr lang="it-IT" sz="2700" i="1" dirty="0">
              <a:solidFill>
                <a:prstClr val="black"/>
              </a:solidFill>
              <a:latin typeface="Calibri" panose="020F0502020204030204"/>
            </a:endParaRPr>
          </a:p>
          <a:p>
            <a:pPr defTabSz="685800"/>
            <a:r>
              <a:rPr lang="it-IT" sz="2700" i="1" dirty="0">
                <a:solidFill>
                  <a:prstClr val="black"/>
                </a:solidFill>
                <a:latin typeface="Calibri" panose="020F0502020204030204"/>
              </a:rPr>
              <a:t>“Ognuno ha una favola dentro che non riesce a leggere da solo. Ha bisogno di qualcuno che con la meraviglia e l’incanto negli occhi, la legga e gliela racconti” </a:t>
            </a:r>
            <a:r>
              <a:rPr lang="it-IT" sz="2700" i="1" dirty="0" err="1">
                <a:solidFill>
                  <a:prstClr val="black"/>
                </a:solidFill>
                <a:latin typeface="Calibri" panose="020F0502020204030204"/>
              </a:rPr>
              <a:t>P</a:t>
            </a:r>
            <a:r>
              <a:rPr lang="it-IT" sz="2700" i="1" dirty="0">
                <a:solidFill>
                  <a:prstClr val="black"/>
                </a:solidFill>
                <a:latin typeface="Calibri" panose="020F0502020204030204"/>
              </a:rPr>
              <a:t> Neruda</a:t>
            </a:r>
            <a:endParaRPr lang="it-IT" sz="2700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63444420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1893</TotalTime>
  <Words>640</Words>
  <Application>Microsoft Office PowerPoint</Application>
  <PresentationFormat>Presentazione su schermo (4:3)</PresentationFormat>
  <Paragraphs>72</Paragraphs>
  <Slides>17</Slides>
  <Notes>2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17</vt:i4>
      </vt:variant>
    </vt:vector>
  </HeadingPairs>
  <TitlesOfParts>
    <vt:vector size="24" baseType="lpstr">
      <vt:lpstr>Arial</vt:lpstr>
      <vt:lpstr>Calibri</vt:lpstr>
      <vt:lpstr>Calibri Light</vt:lpstr>
      <vt:lpstr>Goudy-Bold</vt:lpstr>
      <vt:lpstr>Harrington</vt:lpstr>
      <vt:lpstr>Tema di Office</vt:lpstr>
      <vt:lpstr>1_Tema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LA CONVERSAZIONE SPIRITUALE nella coppia </vt:lpstr>
      <vt:lpstr>Presentazione standard di PowerPoint</vt:lpstr>
      <vt:lpstr>Un tempo e un luogo che parlino di noi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Utente</dc:creator>
  <cp:lastModifiedBy>Utente</cp:lastModifiedBy>
  <cp:revision>91</cp:revision>
  <dcterms:created xsi:type="dcterms:W3CDTF">2021-02-27T14:55:52Z</dcterms:created>
  <dcterms:modified xsi:type="dcterms:W3CDTF">2023-01-22T14:19:16Z</dcterms:modified>
</cp:coreProperties>
</file>